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IBM Plex Sans" panose="020B0503050203000203" pitchFamily="34" charset="0"/>
      <p:regular r:id="rId7"/>
      <p:bold r:id="rId8"/>
      <p:italic r:id="rId9"/>
      <p:boldItalic r:id="rId10"/>
    </p:embeddedFont>
    <p:embeddedFont>
      <p:font typeface="IBM Plex Sans Light" panose="020B0403050203000203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50b240098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150b240098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7c7fcc9d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7c7fcc9d9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24d13334ab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24d13334ab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DEMO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IBM Plex Sans"/>
              <a:buNone/>
              <a:defRPr sz="5200"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2800"/>
              <a:buFont typeface="IBM Plex Sans"/>
              <a:buNone/>
              <a:defRPr sz="2800">
                <a:solidFill>
                  <a:srgbClr val="743CCF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IBM Plex Sans"/>
              <a:buNone/>
              <a:defRPr sz="2800"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1">
  <p:cSld name="BIG_NUMBER_1">
    <p:bg>
      <p:bgPr>
        <a:solidFill>
          <a:schemeClr val="lt2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6670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800"/>
              <a:buChar char="●"/>
              <a:defRPr>
                <a:solidFill>
                  <a:srgbClr val="F9FAFB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○"/>
              <a:defRPr>
                <a:solidFill>
                  <a:srgbClr val="F9FAFB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■"/>
              <a:defRPr>
                <a:solidFill>
                  <a:srgbClr val="F9FAFB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●"/>
              <a:defRPr>
                <a:solidFill>
                  <a:srgbClr val="F9FAFB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○"/>
              <a:defRPr>
                <a:solidFill>
                  <a:srgbClr val="F9FAFB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■"/>
              <a:defRPr>
                <a:solidFill>
                  <a:srgbClr val="F9FAFB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●"/>
              <a:defRPr>
                <a:solidFill>
                  <a:srgbClr val="F9FAFB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○"/>
              <a:defRPr>
                <a:solidFill>
                  <a:srgbClr val="F9FAFB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F9FAFB"/>
              </a:buClr>
              <a:buSzPts val="1400"/>
              <a:buChar char="■"/>
              <a:defRPr>
                <a:solidFill>
                  <a:srgbClr val="F9FAFB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9FAF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01828"/>
              </a:buClr>
              <a:buSzPts val="2800"/>
              <a:buFont typeface="IBM Plex Sans"/>
              <a:buNone/>
              <a:defRPr sz="2800">
                <a:solidFill>
                  <a:srgbClr val="101828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BM Plex Sans"/>
              <a:buNone/>
              <a:defRPr sz="2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800"/>
              <a:buFont typeface="IBM Plex Sans"/>
              <a:buChar char="●"/>
              <a:defRPr sz="1800"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○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■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●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○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■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●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○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7085"/>
              </a:buClr>
              <a:buSzPts val="1400"/>
              <a:buFont typeface="IBM Plex Sans"/>
              <a:buChar char="■"/>
              <a:defRPr>
                <a:solidFill>
                  <a:srgbClr val="667085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0" y="4750000"/>
            <a:ext cx="9144000" cy="393600"/>
          </a:xfrm>
          <a:prstGeom prst="rect">
            <a:avLst/>
          </a:prstGeom>
          <a:solidFill>
            <a:srgbClr val="743C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" name="Google Shape;10;p1"/>
          <p:cNvPicPr preferRelativeResize="0"/>
          <p:nvPr/>
        </p:nvPicPr>
        <p:blipFill rotWithShape="1">
          <a:blip r:embed="rId14">
            <a:alphaModFix/>
          </a:blip>
          <a:srcRect t="19" b="19"/>
          <a:stretch/>
        </p:blipFill>
        <p:spPr>
          <a:xfrm>
            <a:off x="8472450" y="521424"/>
            <a:ext cx="359850" cy="295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216454" y="1545450"/>
            <a:ext cx="46377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Marketing HALO to Existing Clients</a:t>
            </a:r>
            <a:endParaRPr/>
          </a:p>
        </p:txBody>
      </p:sp>
      <p:pic>
        <p:nvPicPr>
          <p:cNvPr id="58" name="Google Shape;5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22752" y="1735288"/>
            <a:ext cx="1634250" cy="294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1992" y="1023450"/>
            <a:ext cx="2402957" cy="25745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41950" y="80975"/>
            <a:ext cx="8768400" cy="12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b="1"/>
              <a:t>Why HALO should be used with existing Clients</a:t>
            </a:r>
            <a:endParaRPr sz="3500" b="1"/>
          </a:p>
        </p:txBody>
      </p:sp>
      <p:sp>
        <p:nvSpPr>
          <p:cNvPr id="65" name="Google Shape;65;p15"/>
          <p:cNvSpPr txBox="1">
            <a:spLocks noGrp="1"/>
          </p:cNvSpPr>
          <p:nvPr>
            <p:ph type="ctrTitle" idx="4294967295"/>
          </p:nvPr>
        </p:nvSpPr>
        <p:spPr>
          <a:xfrm>
            <a:off x="335250" y="1419125"/>
            <a:ext cx="84735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990"/>
              <a:buFont typeface="Noto Sans Symbols"/>
              <a:buNone/>
            </a:pPr>
            <a:endParaRPr sz="1679">
              <a:solidFill>
                <a:srgbClr val="743CCF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marL="457200" lvl="0" indent="-36068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680"/>
              <a:buFont typeface="IBM Plex Sans"/>
              <a:buChar char="✔"/>
            </a:pPr>
            <a:r>
              <a:rPr lang="en-GB" sz="1679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Deepens the client relationship</a:t>
            </a:r>
            <a:endParaRPr sz="419">
              <a:solidFill>
                <a:srgbClr val="743CCF"/>
              </a:solidFill>
            </a:endParaRPr>
          </a:p>
          <a:p>
            <a:pPr marL="1371600" lvl="2" indent="-36068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680"/>
              <a:buFont typeface="IBM Plex Sans"/>
              <a:buChar char="❖"/>
            </a:pPr>
            <a:r>
              <a:rPr lang="en-GB" sz="1679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Extends reach into the family</a:t>
            </a:r>
            <a:endParaRPr sz="100">
              <a:solidFill>
                <a:srgbClr val="743CCF"/>
              </a:solidFill>
            </a:endParaRPr>
          </a:p>
          <a:p>
            <a:pPr marL="1371600" lvl="2" indent="-36068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680"/>
              <a:buFont typeface="IBM Plex Sans"/>
              <a:buChar char="❖"/>
            </a:pPr>
            <a:r>
              <a:rPr lang="en-GB" sz="1679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Improves strategy recommendations</a:t>
            </a:r>
            <a:endParaRPr sz="100">
              <a:solidFill>
                <a:srgbClr val="743CCF"/>
              </a:solidFill>
            </a:endParaRPr>
          </a:p>
          <a:p>
            <a:pPr marL="1371600" lvl="2" indent="-36068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680"/>
              <a:buFont typeface="IBM Plex Sans"/>
              <a:buChar char="❖"/>
            </a:pPr>
            <a:r>
              <a:rPr lang="en-GB" sz="1679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Potential to sell more products</a:t>
            </a:r>
            <a:endParaRPr sz="100">
              <a:solidFill>
                <a:srgbClr val="743CCF"/>
              </a:solidFill>
            </a:endParaRPr>
          </a:p>
          <a:p>
            <a:pPr marL="457200" lvl="0" indent="-36068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680"/>
              <a:buFont typeface="IBM Plex Sans"/>
              <a:buChar char="✔"/>
            </a:pPr>
            <a:r>
              <a:rPr lang="en-GB" sz="1679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Prevents unnecessary spend down of AUM</a:t>
            </a:r>
            <a:endParaRPr sz="100">
              <a:solidFill>
                <a:srgbClr val="743CCF"/>
              </a:solidFill>
            </a:endParaRPr>
          </a:p>
          <a:p>
            <a:pPr marL="457200" lvl="0" indent="-36068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680"/>
              <a:buFont typeface="IBM Plex Sans"/>
              <a:buChar char="✔"/>
            </a:pPr>
            <a:r>
              <a:rPr lang="en-GB" sz="1679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Creates a better educated client</a:t>
            </a:r>
            <a:endParaRPr sz="100">
              <a:solidFill>
                <a:srgbClr val="743CC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320">
              <a:solidFill>
                <a:srgbClr val="743CCF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3675" y="221350"/>
            <a:ext cx="789550" cy="84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41950" y="80975"/>
            <a:ext cx="4121700" cy="101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b="1"/>
              <a:t>What does HALO do?</a:t>
            </a:r>
            <a:endParaRPr sz="2700" b="1"/>
          </a:p>
        </p:txBody>
      </p:sp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3675" y="221350"/>
            <a:ext cx="789550" cy="8459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19050" y="1149300"/>
            <a:ext cx="2390100" cy="51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1230" b="1"/>
              <a:t>Deepens Client Relationship</a:t>
            </a:r>
            <a:endParaRPr sz="1230" b="1"/>
          </a:p>
        </p:txBody>
      </p:sp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534150" y="1172975"/>
            <a:ext cx="2228100" cy="51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n-GB" sz="1230" b="1"/>
              <a:t>Prevent AUM Spend Down</a:t>
            </a:r>
            <a:endParaRPr sz="1207" b="1"/>
          </a:p>
        </p:txBody>
      </p:sp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6955000" y="1172975"/>
            <a:ext cx="1990500" cy="51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1230" b="1"/>
              <a:t>Educate Clients</a:t>
            </a:r>
            <a:endParaRPr sz="1230" b="1"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4">
            <a:alphaModFix/>
          </a:blip>
          <a:srcRect t="4232"/>
          <a:stretch/>
        </p:blipFill>
        <p:spPr>
          <a:xfrm>
            <a:off x="74025" y="3206600"/>
            <a:ext cx="8839200" cy="143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 rotWithShape="1">
          <a:blip r:embed="rId5">
            <a:alphaModFix/>
          </a:blip>
          <a:srcRect l="29226" r="29811"/>
          <a:stretch/>
        </p:blipFill>
        <p:spPr>
          <a:xfrm>
            <a:off x="3576750" y="1642437"/>
            <a:ext cx="1990499" cy="1518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00875" y="1573919"/>
            <a:ext cx="1469225" cy="165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57143" y="1715338"/>
            <a:ext cx="1062157" cy="143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41950" y="80975"/>
            <a:ext cx="8768400" cy="121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b="1"/>
              <a:t>How to Use Halo</a:t>
            </a:r>
            <a:endParaRPr sz="3500" b="1"/>
          </a:p>
        </p:txBody>
      </p:sp>
      <p:sp>
        <p:nvSpPr>
          <p:cNvPr id="85" name="Google Shape;85;p17"/>
          <p:cNvSpPr txBox="1">
            <a:spLocks noGrp="1"/>
          </p:cNvSpPr>
          <p:nvPr>
            <p:ph type="ctrTitle" idx="4294967295"/>
          </p:nvPr>
        </p:nvSpPr>
        <p:spPr>
          <a:xfrm>
            <a:off x="335250" y="1419125"/>
            <a:ext cx="84735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600"/>
              <a:buFont typeface="IBM Plex Sans"/>
              <a:buChar char="✔"/>
            </a:pPr>
            <a:r>
              <a:rPr lang="en-GB" sz="160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Have clients take HALO during your annual meeting with them</a:t>
            </a:r>
            <a:endParaRPr sz="200">
              <a:solidFill>
                <a:srgbClr val="743CCF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600"/>
              <a:buFont typeface="IBM Plex Sans"/>
              <a:buChar char="✔"/>
            </a:pPr>
            <a:r>
              <a:rPr lang="en-GB" sz="160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Two ways to share HALO with your clients </a:t>
            </a:r>
            <a:endParaRPr sz="200">
              <a:solidFill>
                <a:srgbClr val="743CCF"/>
              </a:solidFill>
            </a:endParaRPr>
          </a:p>
          <a:p>
            <a:pPr marL="1428750" lvl="2" indent="-43815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600"/>
              <a:buFont typeface="IBM Plex Sans"/>
              <a:buAutoNum type="arabicPeriod"/>
            </a:pPr>
            <a:r>
              <a:rPr lang="en-GB" sz="160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Send the client an email invitation to take HALO</a:t>
            </a:r>
            <a:endParaRPr sz="200">
              <a:solidFill>
                <a:srgbClr val="743CCF"/>
              </a:solidFill>
            </a:endParaRPr>
          </a:p>
          <a:p>
            <a:pPr marL="1428750" lvl="2" indent="-43815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600"/>
              <a:buFont typeface="IBM Plex Sans"/>
              <a:buAutoNum type="arabicPeriod"/>
            </a:pPr>
            <a:r>
              <a:rPr lang="en-GB" sz="160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Have the client take HALO on your computer when you are in your face-to-face meeting</a:t>
            </a:r>
            <a:endParaRPr sz="200">
              <a:solidFill>
                <a:srgbClr val="743CCF"/>
              </a:solidFill>
            </a:endParaRPr>
          </a:p>
          <a:p>
            <a:pPr marL="514350" lvl="0" indent="-438150" algn="l" rtl="0">
              <a:spcBef>
                <a:spcPts val="0"/>
              </a:spcBef>
              <a:spcAft>
                <a:spcPts val="0"/>
              </a:spcAft>
              <a:buClr>
                <a:srgbClr val="743CCF"/>
              </a:buClr>
              <a:buSzPts val="1600"/>
              <a:buFont typeface="IBM Plex Sans"/>
              <a:buChar char="✔"/>
            </a:pPr>
            <a:r>
              <a:rPr lang="en-GB" sz="1600">
                <a:solidFill>
                  <a:srgbClr val="743CCF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Set a reminder in your calendar to have your client take HALO on an annual basis to capture the most up-to-date information on their health risks</a:t>
            </a:r>
            <a:endParaRPr sz="200">
              <a:solidFill>
                <a:srgbClr val="743CC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080">
              <a:solidFill>
                <a:srgbClr val="743CCF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3675" y="221350"/>
            <a:ext cx="789550" cy="84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 rotWithShape="1">
          <a:blip r:embed="rId4">
            <a:alphaModFix/>
          </a:blip>
          <a:srcRect l="30373" t="2846" r="30384"/>
          <a:stretch/>
        </p:blipFill>
        <p:spPr>
          <a:xfrm>
            <a:off x="3395751" y="3524950"/>
            <a:ext cx="1523075" cy="11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On-screen Show 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IBM Plex Sans Light</vt:lpstr>
      <vt:lpstr>Arial</vt:lpstr>
      <vt:lpstr>IBM Plex Sans</vt:lpstr>
      <vt:lpstr>Noto Sans Symbols</vt:lpstr>
      <vt:lpstr>Simple Light</vt:lpstr>
      <vt:lpstr>Marketing HALO to Existing Clients</vt:lpstr>
      <vt:lpstr>Why HALO should be used with existing Clients</vt:lpstr>
      <vt:lpstr>What does HALO do?</vt:lpstr>
      <vt:lpstr>How to Use Halo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HALO to Existing Clients</dc:title>
  <cp:lastModifiedBy>Arati Narayan</cp:lastModifiedBy>
  <cp:revision>1</cp:revision>
  <dcterms:modified xsi:type="dcterms:W3CDTF">2023-09-25T21:13:41Z</dcterms:modified>
</cp:coreProperties>
</file>