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IBM Plex Sans" panose="020F0502020204030204" pitchFamily="34" charset="0"/>
      <p:regular r:id="rId9"/>
      <p:bold r:id="rId10"/>
      <p:italic r:id="rId11"/>
      <p:boldItalic r:id="rId12"/>
    </p:embeddedFont>
    <p:embeddedFont>
      <p:font typeface="IBM Plex Sans Light" panose="020B04030502030002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50b240098_0_9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50b240098_0_9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50b240098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50b240098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4d174b14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4d174b14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4d174b14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4d174b14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4d174b14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24d174b14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2800"/>
              <a:buFont typeface="IBM Plex Sans"/>
              <a:buNone/>
              <a:defRPr sz="2800">
                <a:solidFill>
                  <a:srgbClr val="743CCF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BIG_NUMBER_1">
    <p:bg>
      <p:bgPr>
        <a:solidFill>
          <a:schemeClr val="lt2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6670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800"/>
              <a:buChar char="●"/>
              <a:defRPr>
                <a:solidFill>
                  <a:srgbClr val="F9FAFB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●"/>
              <a:defRPr>
                <a:solidFill>
                  <a:srgbClr val="F9FAFB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●"/>
              <a:defRPr>
                <a:solidFill>
                  <a:srgbClr val="F9FAFB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9FAF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01828"/>
              </a:buClr>
              <a:buSzPts val="2800"/>
              <a:buFont typeface="IBM Plex Sans"/>
              <a:buNone/>
              <a:defRPr sz="2800">
                <a:solidFill>
                  <a:srgbClr val="101828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800"/>
              <a:buFont typeface="IBM Plex Sans"/>
              <a:buChar char="●"/>
              <a:defRPr sz="1800"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●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●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750000"/>
            <a:ext cx="9144000" cy="393600"/>
          </a:xfrm>
          <a:prstGeom prst="rect">
            <a:avLst/>
          </a:prstGeom>
          <a:solidFill>
            <a:srgbClr val="743C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14">
            <a:alphaModFix/>
          </a:blip>
          <a:srcRect t="19" b="19"/>
          <a:stretch/>
        </p:blipFill>
        <p:spPr>
          <a:xfrm>
            <a:off x="8472450" y="521424"/>
            <a:ext cx="359850" cy="295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11704" y="1545450"/>
            <a:ext cx="4637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Marketing HALO to Prospective Clients</a:t>
            </a:r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2752" y="1735288"/>
            <a:ext cx="1634250" cy="294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2" y="1023450"/>
            <a:ext cx="2402957" cy="2574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ctrTitle" idx="4294967295"/>
          </p:nvPr>
        </p:nvSpPr>
        <p:spPr>
          <a:xfrm>
            <a:off x="335250" y="1031325"/>
            <a:ext cx="84735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285750" lvl="0" indent="-27051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100000"/>
              <a:buFont typeface="IBM Plex Sans"/>
              <a:buChar char="•"/>
            </a:pPr>
            <a:r>
              <a:rPr lang="en-GB" sz="24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It’s a hot topic among investors</a:t>
            </a:r>
            <a:endParaRPr sz="1400">
              <a:solidFill>
                <a:srgbClr val="743CCF"/>
              </a:solidFill>
            </a:endParaRPr>
          </a:p>
          <a:p>
            <a:pPr marL="285750" lvl="0" indent="-27051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100000"/>
              <a:buFont typeface="IBM Plex Sans"/>
              <a:buChar char="•"/>
            </a:pPr>
            <a:r>
              <a:rPr lang="en-GB" sz="24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HALO is the only planning solution for health and care costs that is personalized and science based</a:t>
            </a:r>
            <a:endParaRPr sz="1400">
              <a:solidFill>
                <a:srgbClr val="743CCF"/>
              </a:solidFill>
            </a:endParaRPr>
          </a:p>
          <a:p>
            <a:pPr marL="285750" lvl="0" indent="-27051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100000"/>
              <a:buFont typeface="IBM Plex Sans"/>
              <a:buChar char="•"/>
            </a:pPr>
            <a:r>
              <a:rPr lang="en-GB" sz="24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Grows your practice</a:t>
            </a:r>
            <a:endParaRPr sz="14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43CCF"/>
              </a:solidFill>
            </a:endParaRPr>
          </a:p>
        </p:txBody>
      </p:sp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5300" y="137450"/>
            <a:ext cx="789550" cy="8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0425" y="1856025"/>
            <a:ext cx="2220575" cy="275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What HALO Does for Lead Generation</a:t>
            </a:r>
            <a:endParaRPr sz="3500" b="1"/>
          </a:p>
        </p:txBody>
      </p:sp>
      <p:sp>
        <p:nvSpPr>
          <p:cNvPr id="72" name="Google Shape;72;p16"/>
          <p:cNvSpPr txBox="1">
            <a:spLocks noGrp="1"/>
          </p:cNvSpPr>
          <p:nvPr>
            <p:ph type="ctrTitle" idx="4294967295"/>
          </p:nvPr>
        </p:nvSpPr>
        <p:spPr>
          <a:xfrm>
            <a:off x="335250" y="2138900"/>
            <a:ext cx="84735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285750" lvl="0" indent="-26797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200000"/>
              <a:buFont typeface="IBM Plex Sans"/>
              <a:buChar char="•"/>
            </a:pPr>
            <a:r>
              <a:rPr lang="en-GB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Educates people on a topic of interest</a:t>
            </a:r>
            <a:endParaRPr sz="1400">
              <a:solidFill>
                <a:srgbClr val="743CCF"/>
              </a:solidFill>
            </a:endParaRPr>
          </a:p>
          <a:p>
            <a:pPr marL="285750" lvl="0" indent="-26797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200000"/>
              <a:buFont typeface="IBM Plex Sans"/>
              <a:buChar char="•"/>
            </a:pPr>
            <a:r>
              <a:rPr lang="en-GB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Distinguishes your practice from others</a:t>
            </a:r>
            <a:endParaRPr sz="1400">
              <a:solidFill>
                <a:srgbClr val="743CCF"/>
              </a:solidFill>
            </a:endParaRPr>
          </a:p>
          <a:p>
            <a:pPr marL="285750" lvl="0" indent="-26797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ct val="200000"/>
              <a:buFont typeface="IBM Plex Sans"/>
              <a:buChar char="•"/>
            </a:pPr>
            <a:r>
              <a:rPr lang="en-GB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Reaches family members as referrals</a:t>
            </a:r>
            <a:endParaRPr sz="14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3675" y="221350"/>
            <a:ext cx="789550" cy="8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How to use HALO with Prospective Clients</a:t>
            </a:r>
            <a:endParaRPr sz="3500" b="1"/>
          </a:p>
        </p:txBody>
      </p:sp>
      <p:sp>
        <p:nvSpPr>
          <p:cNvPr id="79" name="Google Shape;79;p17"/>
          <p:cNvSpPr txBox="1">
            <a:spLocks noGrp="1"/>
          </p:cNvSpPr>
          <p:nvPr>
            <p:ph type="ctrTitle" idx="4294967295"/>
          </p:nvPr>
        </p:nvSpPr>
        <p:spPr>
          <a:xfrm>
            <a:off x="335250" y="1335800"/>
            <a:ext cx="8473500" cy="28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</a:rPr>
              <a:t>Conduct live seminars, lunch-n-learns</a:t>
            </a:r>
            <a:endParaRPr sz="460">
              <a:solidFill>
                <a:srgbClr val="743CCF"/>
              </a:solidFill>
            </a:endParaRPr>
          </a:p>
          <a:p>
            <a:pPr marL="1371600" lvl="2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For reaching younger investors, “</a:t>
            </a:r>
            <a:r>
              <a:rPr lang="en-GB" sz="1360" i="1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if your parents’ retirement plan was you, and what you can do about it”</a:t>
            </a:r>
            <a:endParaRPr sz="460">
              <a:solidFill>
                <a:srgbClr val="743CCF"/>
              </a:solidFill>
            </a:endParaRPr>
          </a:p>
          <a:p>
            <a:pPr marL="1371600" lvl="2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For mature investors, “</a:t>
            </a:r>
            <a:r>
              <a:rPr lang="en-GB" sz="1360" i="1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Put a HALO around your financial plan”</a:t>
            </a:r>
            <a:endParaRPr sz="460">
              <a:solidFill>
                <a:srgbClr val="743CCF"/>
              </a:solidFill>
            </a:endParaRPr>
          </a:p>
          <a:p>
            <a:pPr marL="457200" lvl="0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</a:rPr>
              <a:t>Post ads on social media with a call to action invitation to your HALO</a:t>
            </a:r>
            <a:endParaRPr sz="460">
              <a:solidFill>
                <a:srgbClr val="743CCF"/>
              </a:solidFill>
            </a:endParaRPr>
          </a:p>
          <a:p>
            <a:pPr marL="457200" lvl="0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</a:rPr>
              <a:t>Drive traffic to your website with HALO with key word search and search engine optimization</a:t>
            </a:r>
            <a:endParaRPr sz="460">
              <a:solidFill>
                <a:srgbClr val="743CCF"/>
              </a:solidFill>
            </a:endParaRPr>
          </a:p>
          <a:p>
            <a:pPr marL="1371600" lvl="2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Did you know that health care costs and health care planning are some of the most searched terms on the internet?</a:t>
            </a:r>
            <a:endParaRPr sz="460">
              <a:solidFill>
                <a:srgbClr val="743CCF"/>
              </a:solidFill>
            </a:endParaRPr>
          </a:p>
          <a:p>
            <a:pPr marL="457200" lvl="0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</a:rPr>
              <a:t>Ask for referrals from existing clients who have taken HALO</a:t>
            </a:r>
            <a:endParaRPr sz="460">
              <a:solidFill>
                <a:srgbClr val="743CCF"/>
              </a:solidFill>
            </a:endParaRPr>
          </a:p>
          <a:p>
            <a:pPr marL="1371600" lvl="2" indent="-39116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360"/>
              <a:buFont typeface="IBM Plex Sans"/>
              <a:buChar char="•"/>
            </a:pPr>
            <a:r>
              <a:rPr lang="en-GB" sz="136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Most people who take HALO want to share it with their family and friends</a:t>
            </a:r>
            <a:endParaRPr sz="46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72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6350" y="162625"/>
            <a:ext cx="789550" cy="8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 rotWithShape="1">
          <a:blip r:embed="rId4">
            <a:alphaModFix/>
          </a:blip>
          <a:srcRect l="30373" t="2846" r="30384"/>
          <a:stretch/>
        </p:blipFill>
        <p:spPr>
          <a:xfrm>
            <a:off x="3657925" y="3723900"/>
            <a:ext cx="1188600" cy="9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The Ideal Client</a:t>
            </a:r>
            <a:endParaRPr sz="3500" b="1"/>
          </a:p>
        </p:txBody>
      </p:sp>
      <p:sp>
        <p:nvSpPr>
          <p:cNvPr id="87" name="Google Shape;87;p18"/>
          <p:cNvSpPr txBox="1">
            <a:spLocks noGrp="1"/>
          </p:cNvSpPr>
          <p:nvPr>
            <p:ph type="ctrTitle" idx="4294967295"/>
          </p:nvPr>
        </p:nvSpPr>
        <p:spPr>
          <a:xfrm>
            <a:off x="335250" y="1335800"/>
            <a:ext cx="8473500" cy="28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9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Pre-retiree or retiree who has:</a:t>
            </a:r>
            <a:endParaRPr sz="19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90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marL="514350" lvl="0" indent="-43180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900"/>
              <a:buFont typeface="IBM Plex Sans"/>
              <a:buChar char="✔"/>
            </a:pPr>
            <a:r>
              <a:rPr lang="en-GB" sz="1900">
                <a:solidFill>
                  <a:srgbClr val="743CCF"/>
                </a:solidFill>
              </a:rPr>
              <a:t>gone through the process of caring for an aging parent</a:t>
            </a:r>
            <a:endParaRPr sz="1900">
              <a:solidFill>
                <a:srgbClr val="743CCF"/>
              </a:solidFill>
            </a:endParaRPr>
          </a:p>
          <a:p>
            <a:pPr marL="514350" lvl="0" indent="-43180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900"/>
              <a:buFont typeface="IBM Plex Sans"/>
              <a:buChar char="✔"/>
            </a:pPr>
            <a:r>
              <a:rPr lang="en-GB" sz="19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assets between $500K-$10M</a:t>
            </a:r>
            <a:endParaRPr sz="1900">
              <a:solidFill>
                <a:srgbClr val="743CCF"/>
              </a:solidFill>
            </a:endParaRPr>
          </a:p>
          <a:p>
            <a:pPr marL="514350" lvl="0" indent="-43180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900"/>
              <a:buFont typeface="IBM Plex Sans"/>
              <a:buChar char="✔"/>
            </a:pPr>
            <a:r>
              <a:rPr lang="en-GB" sz="19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adult children who have started their own families with disposable income of about $10,000</a:t>
            </a:r>
            <a:endParaRPr sz="19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900">
              <a:solidFill>
                <a:srgbClr val="743CCF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6350" y="162625"/>
            <a:ext cx="789550" cy="8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Client Segments</a:t>
            </a:r>
            <a:endParaRPr sz="3500" b="1"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6350" y="162625"/>
            <a:ext cx="789550" cy="8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0100" y="1084225"/>
            <a:ext cx="6301910" cy="354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IBM Plex Sans Light</vt:lpstr>
      <vt:lpstr>IBM Plex Sans</vt:lpstr>
      <vt:lpstr>Arial</vt:lpstr>
      <vt:lpstr>Simple Light</vt:lpstr>
      <vt:lpstr>Marketing HALO to Prospective Clients</vt:lpstr>
      <vt:lpstr>It’s a hot topic among investors HALO is the only planning solution for health and care costs that is personalized and science based Grows your practice </vt:lpstr>
      <vt:lpstr>What HALO Does for Lead Generation</vt:lpstr>
      <vt:lpstr>How to use HALO with Prospective Clients</vt:lpstr>
      <vt:lpstr>The Ideal Client</vt:lpstr>
      <vt:lpstr>Client Segments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HALO to Prospective Clients</dc:title>
  <cp:lastModifiedBy>Arati Narayan</cp:lastModifiedBy>
  <cp:revision>1</cp:revision>
  <dcterms:modified xsi:type="dcterms:W3CDTF">2023-09-25T21:02:48Z</dcterms:modified>
</cp:coreProperties>
</file>